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8" r:id="rId3"/>
    <p:sldId id="280" r:id="rId4"/>
    <p:sldId id="281" r:id="rId5"/>
    <p:sldId id="282" r:id="rId6"/>
    <p:sldId id="283" r:id="rId7"/>
    <p:sldId id="323" r:id="rId8"/>
    <p:sldId id="290" r:id="rId9"/>
    <p:sldId id="291" r:id="rId10"/>
    <p:sldId id="293" r:id="rId11"/>
    <p:sldId id="328" r:id="rId12"/>
    <p:sldId id="329" r:id="rId13"/>
    <p:sldId id="330" r:id="rId14"/>
    <p:sldId id="331" r:id="rId15"/>
    <p:sldId id="332" r:id="rId16"/>
    <p:sldId id="349" r:id="rId17"/>
    <p:sldId id="333" r:id="rId18"/>
    <p:sldId id="337" r:id="rId19"/>
    <p:sldId id="338" r:id="rId20"/>
    <p:sldId id="339" r:id="rId21"/>
    <p:sldId id="34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16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>
            <a:extLst>
              <a:ext uri="{FF2B5EF4-FFF2-40B4-BE49-F238E27FC236}">
                <a16:creationId xmlns:a16="http://schemas.microsoft.com/office/drawing/2014/main" id="{4D33801C-B81F-9146-A88D-D3D4140D11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73731" name="Rectangle 1027">
            <a:extLst>
              <a:ext uri="{FF2B5EF4-FFF2-40B4-BE49-F238E27FC236}">
                <a16:creationId xmlns:a16="http://schemas.microsoft.com/office/drawing/2014/main" id="{1342C09D-E65D-F04A-89FC-97D4F2EB542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73732" name="Rectangle 1028">
            <a:extLst>
              <a:ext uri="{FF2B5EF4-FFF2-40B4-BE49-F238E27FC236}">
                <a16:creationId xmlns:a16="http://schemas.microsoft.com/office/drawing/2014/main" id="{A10C7164-00E1-C743-9957-462BA503690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1029">
            <a:extLst>
              <a:ext uri="{FF2B5EF4-FFF2-40B4-BE49-F238E27FC236}">
                <a16:creationId xmlns:a16="http://schemas.microsoft.com/office/drawing/2014/main" id="{00FE4470-7AA0-4C4E-8EEB-3F8D3594F6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3734" name="Rectangle 1030">
            <a:extLst>
              <a:ext uri="{FF2B5EF4-FFF2-40B4-BE49-F238E27FC236}">
                <a16:creationId xmlns:a16="http://schemas.microsoft.com/office/drawing/2014/main" id="{54AB7AE0-04A7-7C4B-B706-C7CC9782F1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73735" name="Rectangle 1031">
            <a:extLst>
              <a:ext uri="{FF2B5EF4-FFF2-40B4-BE49-F238E27FC236}">
                <a16:creationId xmlns:a16="http://schemas.microsoft.com/office/drawing/2014/main" id="{63C8FE70-142C-6144-A18A-0F5227E08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E008D3-97C8-6746-8FE2-E9360621C3E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14711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71692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6239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36315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6971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21248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2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25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25628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92188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Cooper, Heron, and Heward</a:t>
            </a:r>
          </a:p>
          <a:p>
            <a:r>
              <a:rPr lang="en-US" altLang="en-US" i="1"/>
              <a:t>Applied Behavior Analysis,</a:t>
            </a:r>
            <a:r>
              <a:rPr lang="en-US" altLang="en-US"/>
              <a:t> Second Edition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13230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en-US" i="0"/>
              <a:t>Cooper, Heron, and Heward</a:t>
            </a:r>
          </a:p>
          <a:p>
            <a:r>
              <a:rPr lang="en-US" altLang="en-US"/>
              <a:t>Applied Behavior Analysis,</a:t>
            </a:r>
            <a:r>
              <a:rPr lang="en-US" altLang="en-US" i="0"/>
              <a:t> Second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altLang="en-US"/>
              <a:t>Copyright © 2007 by Pearson Education, Inc.</a:t>
            </a:r>
          </a:p>
          <a:p>
            <a:r>
              <a:rPr lang="en-US" altLang="en-US"/>
              <a:t>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32370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F2E11DE-49E2-8B49-BE24-D570B4F7C08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en-US" altLang="en-US" sz="4000" dirty="0"/>
              <a:t>Chapter 25:</a:t>
            </a:r>
            <a:br>
              <a:rPr lang="en-US" altLang="en-US" sz="4000" dirty="0"/>
            </a:br>
            <a:r>
              <a:rPr lang="en-US" altLang="en-US" sz="4000" dirty="0"/>
              <a:t>Verbal Behavior Part 2</a:t>
            </a:r>
            <a:endParaRPr lang="en-US" alt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785B832-13C9-2F41-82AC-1ABD7F819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Private Events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1130934-3950-984B-86F0-C938CBFD06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Common Properties</a:t>
            </a:r>
          </a:p>
          <a:p>
            <a:pPr lvl="1"/>
            <a:r>
              <a:rPr lang="en-US" altLang="en-US" sz="2600" dirty="0"/>
              <a:t>Involve public stimuli</a:t>
            </a:r>
          </a:p>
          <a:p>
            <a:pPr lvl="1"/>
            <a:r>
              <a:rPr lang="en-US" altLang="en-US" sz="2600" dirty="0"/>
              <a:t> A speaker may learn to tact temporal, geometrical, or descriptive properties of objects and then generalize those tact relations to private stimuli</a:t>
            </a:r>
          </a:p>
          <a:p>
            <a:pPr>
              <a:buFontTx/>
              <a:buNone/>
            </a:pPr>
            <a:r>
              <a:rPr lang="en-US" altLang="en-US" sz="2600" dirty="0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AB00-E855-F547-92F9-E2D72AB5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frame theory (RFT)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4440-7531-A146-A471-B95740AB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How humans acquire language through interactions with their environment</a:t>
            </a:r>
          </a:p>
          <a:p>
            <a:r>
              <a:rPr lang="en-US" sz="2600" dirty="0"/>
              <a:t>Functional contextualism </a:t>
            </a:r>
          </a:p>
          <a:p>
            <a:pPr lvl="1"/>
            <a:r>
              <a:rPr lang="en-US" sz="2600" dirty="0"/>
              <a:t>Analytic goal to predict &amp; influence psychological events</a:t>
            </a:r>
          </a:p>
          <a:p>
            <a:pPr lvl="1"/>
            <a:r>
              <a:rPr lang="en-US" sz="2600" dirty="0"/>
              <a:t>Psychological events</a:t>
            </a:r>
          </a:p>
          <a:p>
            <a:pPr lvl="2"/>
            <a:r>
              <a:rPr lang="en-US" sz="2600" dirty="0"/>
              <a:t>Includes both observable &amp; not observable behavior (thoughts &amp; feelings)</a:t>
            </a:r>
          </a:p>
        </p:txBody>
      </p:sp>
    </p:spTree>
    <p:extLst>
      <p:ext uri="{BB962C8B-B14F-4D97-AF65-F5344CB8AC3E}">
        <p14:creationId xmlns:p14="http://schemas.microsoft.com/office/powerpoint/2010/main" val="316839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85DD29-3385-144D-AF88-A07EE0E3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1630"/>
            <a:ext cx="5029200" cy="61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0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65A5-4507-E847-9343-DE4E041E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contextualism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435A-23F4-0547-8929-72DD71DD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Focus on </a:t>
            </a:r>
            <a:r>
              <a:rPr lang="en-US" sz="2600" dirty="0" err="1"/>
              <a:t>manipulable</a:t>
            </a:r>
            <a:r>
              <a:rPr lang="en-US" sz="2600" dirty="0"/>
              <a:t> variables in the context of psychological events</a:t>
            </a:r>
          </a:p>
          <a:p>
            <a:pPr lvl="1"/>
            <a:r>
              <a:rPr lang="en-US" sz="2600" dirty="0"/>
              <a:t>Things that we can potentially change, modify, or manipulate</a:t>
            </a:r>
          </a:p>
          <a:p>
            <a:pPr lvl="1"/>
            <a:r>
              <a:rPr lang="en-US" sz="2600" dirty="0"/>
              <a:t>Ex:</a:t>
            </a:r>
          </a:p>
          <a:p>
            <a:pPr lvl="2"/>
            <a:r>
              <a:rPr lang="en-US" sz="2600" dirty="0"/>
              <a:t>Change client’s environment but not directly changing the motivation</a:t>
            </a:r>
          </a:p>
          <a:p>
            <a:r>
              <a:rPr lang="en-US" sz="2600" dirty="0"/>
              <a:t>Decrease opportunity for circular reasoning</a:t>
            </a:r>
          </a:p>
        </p:txBody>
      </p:sp>
    </p:spTree>
    <p:extLst>
      <p:ext uri="{BB962C8B-B14F-4D97-AF65-F5344CB8AC3E}">
        <p14:creationId xmlns:p14="http://schemas.microsoft.com/office/powerpoint/2010/main" val="247370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3F8A-0AE4-AB4A-9D83-54C693DF6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64894"/>
            <a:ext cx="7772400" cy="3407306"/>
          </a:xfrm>
        </p:spPr>
        <p:txBody>
          <a:bodyPr>
            <a:normAutofit/>
          </a:bodyPr>
          <a:lstStyle/>
          <a:p>
            <a:r>
              <a:rPr lang="en-US" sz="2600" dirty="0"/>
              <a:t>Attitudes (psychological construct)are result of an individual’s behavior</a:t>
            </a:r>
          </a:p>
          <a:p>
            <a:pPr lvl="1"/>
            <a:r>
              <a:rPr lang="en-US" sz="2600" dirty="0"/>
              <a:t>Does not provide way to change or influence smoking behavior </a:t>
            </a:r>
          </a:p>
          <a:p>
            <a:pPr lvl="2"/>
            <a:r>
              <a:rPr lang="en-US" sz="2600" dirty="0"/>
              <a:t>Need to manipulate some aspect of the environment</a:t>
            </a:r>
          </a:p>
          <a:p>
            <a:pPr lvl="2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0545-853A-D442-BD12-3695E63E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8600"/>
            <a:ext cx="6324600" cy="25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7F72-6FE7-DE4F-A947-EB8CBC99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Contextualism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00F5-8085-E94F-A301-E0687CD5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Traditional psychological therapy identifies constructs &amp; identifies other psychological events  </a:t>
            </a:r>
          </a:p>
          <a:p>
            <a:pPr lvl="1"/>
            <a:r>
              <a:rPr lang="en-US" sz="2600" dirty="0"/>
              <a:t>Example:</a:t>
            </a:r>
          </a:p>
          <a:p>
            <a:pPr lvl="2"/>
            <a:r>
              <a:rPr lang="en-US" sz="2600" dirty="0"/>
              <a:t>Depression based on low self-esteem &amp; negative thoughts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6283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7F72-6FE7-DE4F-A947-EB8CBC99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Contextualism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00F5-8085-E94F-A301-E0687CD5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RFT looks at the </a:t>
            </a:r>
            <a:r>
              <a:rPr lang="en-US" sz="2600" dirty="0" err="1"/>
              <a:t>manipulable</a:t>
            </a:r>
            <a:r>
              <a:rPr lang="en-US" sz="2600" dirty="0"/>
              <a:t> variables of psychological events</a:t>
            </a:r>
          </a:p>
          <a:p>
            <a:pPr lvl="1"/>
            <a:r>
              <a:rPr lang="en-US" sz="2600" dirty="0"/>
              <a:t>Example</a:t>
            </a:r>
          </a:p>
          <a:p>
            <a:pPr lvl="2"/>
            <a:r>
              <a:rPr lang="en-US" sz="2600" dirty="0"/>
              <a:t>Depression based on lack of a job, money, and friends</a:t>
            </a:r>
          </a:p>
          <a:p>
            <a:pPr lvl="2"/>
            <a:r>
              <a:rPr lang="en-US" sz="2600" dirty="0"/>
              <a:t>Job, money, friends are context within depression</a:t>
            </a:r>
          </a:p>
          <a:p>
            <a:pPr lvl="2"/>
            <a:r>
              <a:rPr lang="en-US" sz="2600" dirty="0"/>
              <a:t>Part of setting in which depression occurs</a:t>
            </a:r>
          </a:p>
          <a:p>
            <a:pPr lvl="2"/>
            <a:r>
              <a:rPr lang="en-US" sz="2600" dirty="0"/>
              <a:t>Work to directly change context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2196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041F-D91C-6848-AD14-D1C5FD0F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Stimulus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76CE-AD8F-AE46-9130-2453BFC2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RFT seeks knowledge of how to predict &amp; influence particular kinds of psychological events</a:t>
            </a:r>
          </a:p>
          <a:p>
            <a:pPr lvl="1"/>
            <a:r>
              <a:rPr lang="en-US" sz="2600" dirty="0"/>
              <a:t>Found in research of </a:t>
            </a:r>
            <a:r>
              <a:rPr lang="en-US" sz="2600" b="1" dirty="0"/>
              <a:t>derived stimulus relations</a:t>
            </a:r>
          </a:p>
          <a:p>
            <a:pPr lvl="2"/>
            <a:r>
              <a:rPr lang="en-US" sz="2600" dirty="0"/>
              <a:t>Relation between two or more stimuli not directly trained or taught</a:t>
            </a:r>
          </a:p>
          <a:p>
            <a:pPr lvl="2"/>
            <a:r>
              <a:rPr lang="en-US" sz="2600" dirty="0"/>
              <a:t>Not based solely on physical properties of the stimuli</a:t>
            </a:r>
          </a:p>
          <a:p>
            <a:pPr lvl="2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0961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4C839F-78E4-8749-A7D0-D1FE0E8CE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990600"/>
            <a:ext cx="7772400" cy="134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2792-057A-1844-A4BE-EB0B5AC1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3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192-7C72-204E-9DE9-33D079D8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Stimulus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FE20-BDED-014A-A44C-FC31D931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Multiple networks can connect to each other &amp; create more derived relations</a:t>
            </a:r>
          </a:p>
          <a:p>
            <a:pPr lvl="1"/>
            <a:r>
              <a:rPr lang="en-US" sz="2600" dirty="0"/>
              <a:t>Derived networks of relations mean we can derive relation between any stimuli or events</a:t>
            </a:r>
          </a:p>
          <a:p>
            <a:pPr lvl="1"/>
            <a:r>
              <a:rPr lang="en-US" sz="2600" dirty="0"/>
              <a:t>Every word in our vocabulary is in various relational networks with other words in many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43896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5277F69-12A4-BE41-B99A-731BE84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Intraverbal 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60310CB-F6B8-C74C-8D2A-A942138785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600" dirty="0"/>
              <a:t>Type of verbal operant in which a speaker differentially responds to the verbal behavior of others</a:t>
            </a:r>
          </a:p>
          <a:p>
            <a:pPr lvl="1"/>
            <a:r>
              <a:rPr lang="en-US" altLang="en-US" sz="2600" dirty="0"/>
              <a:t>Ex: Saying, “Sacramento” as a result of hearing “What is the capital of California?”</a:t>
            </a:r>
          </a:p>
          <a:p>
            <a:r>
              <a:rPr lang="en-US" altLang="en-US" sz="2600" dirty="0"/>
              <a:t>Occurs when a verbal discriminative stimulus evokes a verbal response that does not have point-to-point correspondence with the verbal stimulus</a:t>
            </a:r>
          </a:p>
          <a:p>
            <a:r>
              <a:rPr lang="en-US" altLang="en-US" sz="2600" dirty="0"/>
              <a:t>Produces generalized conditioned reinforcement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9DFFA-2E4A-2B40-A31F-5B51E136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162050"/>
            <a:ext cx="5168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9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6D674-BC0B-B840-951E-E93FD04F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76200"/>
            <a:ext cx="8559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7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4033287-B94D-9142-9BB8-3A0073545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The Elementary Verbal </a:t>
            </a:r>
            <a:r>
              <a:rPr lang="en-US" altLang="en-US" sz="5400" dirty="0" err="1"/>
              <a:t>Operants</a:t>
            </a:r>
            <a:endParaRPr lang="en-US" altLang="en-US" sz="54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617AC85-891E-2A47-BDCE-7A3229F712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Collectively, mands, </a:t>
            </a:r>
            <a:r>
              <a:rPr lang="en-US" altLang="en-US" sz="2600" dirty="0" err="1"/>
              <a:t>tacts</a:t>
            </a:r>
            <a:r>
              <a:rPr lang="en-US" altLang="en-US" sz="2600" dirty="0"/>
              <a:t>, and intraverbals contribute to a conversation in the following ways: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dirty="0"/>
              <a:t>	(a) a </a:t>
            </a:r>
            <a:r>
              <a:rPr lang="en-US" altLang="en-US" sz="2600" b="1" i="1" dirty="0"/>
              <a:t>mand</a:t>
            </a:r>
            <a:r>
              <a:rPr lang="en-US" altLang="en-US" sz="2600" dirty="0"/>
              <a:t> repertoire allows a speaker to ask questions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dirty="0"/>
              <a:t>	(b) a </a:t>
            </a:r>
            <a:r>
              <a:rPr lang="en-US" altLang="en-US" sz="2600" b="1" i="1" dirty="0"/>
              <a:t>tact</a:t>
            </a:r>
            <a:r>
              <a:rPr lang="en-US" altLang="en-US" sz="2600" dirty="0"/>
              <a:t> repertoire permits verbal behavior about an object or event that is actually present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dirty="0"/>
              <a:t>	(c) a </a:t>
            </a:r>
            <a:r>
              <a:rPr lang="en-US" altLang="en-US" sz="2600" b="1" i="1" dirty="0"/>
              <a:t>intraverbal </a:t>
            </a:r>
            <a:r>
              <a:rPr lang="en-US" altLang="en-US" sz="2600" dirty="0"/>
              <a:t>repertoire allows a speaker to answer questions and to talk about (and think about) objects and events that are not physically present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8F1E24-84DA-3D47-9FB3-AD941939A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Textual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EDB7153-B658-E345-9B03-A6F9C4BE87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Reading, without any implications, that the reader understand what is being read</a:t>
            </a:r>
          </a:p>
          <a:p>
            <a:r>
              <a:rPr lang="en-US" altLang="en-US" sz="2600" dirty="0"/>
              <a:t>Point-to-point correspondence but not formal similarity, between the stimulus and the response product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8CDA5D1-5E85-E643-9CAE-F1AC87FD8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Taking Dictation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47B782A-EBD5-174A-9025-068FD538B7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Also called “Transcription”</a:t>
            </a:r>
          </a:p>
          <a:p>
            <a:r>
              <a:rPr lang="en-US" altLang="en-US" sz="2600" dirty="0"/>
              <a:t>Consists of writing and spelling words that are spoken</a:t>
            </a:r>
          </a:p>
          <a:p>
            <a:r>
              <a:rPr lang="en-US" altLang="en-US" sz="2600" dirty="0"/>
              <a:t>Type of verbal behavior in which a spoken verbal stimulus controls a written, typed, or finger-spelled response</a:t>
            </a:r>
          </a:p>
          <a:p>
            <a:r>
              <a:rPr lang="en-US" altLang="en-US" sz="2600" dirty="0"/>
              <a:t>There is point-to-point correspondence but no formal similarity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78CFFA3-9313-1D46-B9FD-E1D7C9783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The Role of the Listener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2B4B6D-D40E-CE45-81E8-F12AAA4F1F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The listener not only plays a critical role as a mediator of reinforcement for the speaker’s behavior, but also becomes a discriminative stimulus for the speaker’s behavior</a:t>
            </a:r>
          </a:p>
          <a:p>
            <a:r>
              <a:rPr lang="en-US" altLang="en-US" sz="2600" dirty="0"/>
              <a:t>The listener is a </a:t>
            </a:r>
            <a:r>
              <a:rPr lang="en-US" altLang="en-US" sz="2600" b="1" i="1" dirty="0"/>
              <a:t>audience</a:t>
            </a:r>
            <a:r>
              <a:rPr lang="en-US" altLang="en-US" sz="2600" dirty="0"/>
              <a:t> for verbal behavior</a:t>
            </a:r>
          </a:p>
          <a:p>
            <a:pPr>
              <a:buFontTx/>
              <a:buNone/>
            </a:pPr>
            <a:r>
              <a:rPr lang="en-US" altLang="en-US" sz="2600" dirty="0"/>
              <a:t>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199699-D702-BC4F-ABE9-1FC987540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66230"/>
              </p:ext>
            </p:extLst>
          </p:nvPr>
        </p:nvGraphicFramePr>
        <p:xfrm>
          <a:off x="685800" y="609600"/>
          <a:ext cx="7543798" cy="5448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2480">
                  <a:extLst>
                    <a:ext uri="{9D8B030D-6E8A-4147-A177-3AD203B41FA5}">
                      <a16:colId xmlns:a16="http://schemas.microsoft.com/office/drawing/2014/main" val="2783026544"/>
                    </a:ext>
                  </a:extLst>
                </a:gridCol>
                <a:gridCol w="2172513">
                  <a:extLst>
                    <a:ext uri="{9D8B030D-6E8A-4147-A177-3AD203B41FA5}">
                      <a16:colId xmlns:a16="http://schemas.microsoft.com/office/drawing/2014/main" val="1703770392"/>
                    </a:ext>
                  </a:extLst>
                </a:gridCol>
                <a:gridCol w="2227896">
                  <a:extLst>
                    <a:ext uri="{9D8B030D-6E8A-4147-A177-3AD203B41FA5}">
                      <a16:colId xmlns:a16="http://schemas.microsoft.com/office/drawing/2014/main" val="4153823303"/>
                    </a:ext>
                  </a:extLst>
                </a:gridCol>
                <a:gridCol w="2060909">
                  <a:extLst>
                    <a:ext uri="{9D8B030D-6E8A-4147-A177-3AD203B41FA5}">
                      <a16:colId xmlns:a16="http://schemas.microsoft.com/office/drawing/2014/main" val="3915346582"/>
                    </a:ext>
                  </a:extLst>
                </a:gridCol>
              </a:tblGrid>
              <a:tr h="7106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 of verbal operant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Antecedent source of 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Relation of response topography to antecedent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 of reinforcement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378141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Specific to the reinforcer and the MO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Specific to the MO and the topography of the response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969886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Tact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Nonverbal stimulus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Generalized conditioned reinforcement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120319"/>
                  </a:ext>
                </a:extLst>
              </a:tr>
              <a:tr h="9475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Echoic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Verbal stimulus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Point-to-point correspondence and formal (topographical) similarity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Generalized conditioned reinforcement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167607"/>
                  </a:ext>
                </a:extLst>
              </a:tr>
              <a:tr h="9475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Intraverbal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Verbal stimulus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point-to-point correspondence or formal similarity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Generalized conditioned reinforcement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0142278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Textual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Verbal stimulus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Point-to-point correspondence but NO formal similarity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Generalized conditioned reinforcement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0612078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Taking dictation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Verbal stimulus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Point-to-point correspondence but NO formal similarity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Generalized conditioned reinforcement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0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93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8F3088E-8B03-0547-8107-F74E3E33C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Private Events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F817314-90BF-3445-9DFA-32EBCBA70C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“Thinking” involves overt stimulus control &amp; private events (e.g., covert stimulus control)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The analysis of private stimulation and how it acquires stimulus control is complex because of two problems: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dirty="0"/>
              <a:t>	(a) The participant can directly observe the private stimuli, but the applied behavior analyst cannot and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dirty="0"/>
              <a:t>	(b) Private stimulus control of verbal episodes in the natural environment will likely remain private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B363741-8128-9446-8C09-2DB510CFA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/>
              <a:t>Private Events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E2BD8A9-BF21-4443-8FE9-E456671564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Public accompaniment</a:t>
            </a:r>
          </a:p>
          <a:p>
            <a:pPr lvl="1"/>
            <a:r>
              <a:rPr lang="en-US" altLang="en-US" sz="2600" dirty="0"/>
              <a:t>Occurs when an observable stimulus accompanies a private stimulus</a:t>
            </a:r>
          </a:p>
          <a:p>
            <a:r>
              <a:rPr lang="en-US" altLang="en-US" sz="2600" dirty="0"/>
              <a:t>Collateral responses</a:t>
            </a:r>
          </a:p>
          <a:p>
            <a:pPr lvl="1"/>
            <a:r>
              <a:rPr lang="en-US" altLang="en-US" sz="2600" dirty="0"/>
              <a:t>Caregivers also teach young persons to tact their private stimuli by using collateral responses (i.e., observable behavior) that reliably occur with private stimuli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{BEDDBC7A-2196-DF43-9B8B-FBFF709CC1FD}tf10001070</Template>
  <TotalTime>1849</TotalTime>
  <Words>785</Words>
  <Application>Microsoft Macintosh PowerPoint</Application>
  <PresentationFormat>On-screen Show (4:3)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Chapter 25: Verbal Behavior Part 2</vt:lpstr>
      <vt:lpstr>Intraverbal </vt:lpstr>
      <vt:lpstr>The Elementary Verbal Operants</vt:lpstr>
      <vt:lpstr>Textual</vt:lpstr>
      <vt:lpstr>Taking Dictation</vt:lpstr>
      <vt:lpstr>The Role of the Listener</vt:lpstr>
      <vt:lpstr>PowerPoint Presentation</vt:lpstr>
      <vt:lpstr>Private Events</vt:lpstr>
      <vt:lpstr>Private Events</vt:lpstr>
      <vt:lpstr>Private Events</vt:lpstr>
      <vt:lpstr>Relational frame theory (RFT)</vt:lpstr>
      <vt:lpstr>PowerPoint Presentation</vt:lpstr>
      <vt:lpstr>Functional contextualism</vt:lpstr>
      <vt:lpstr>PowerPoint Presentation</vt:lpstr>
      <vt:lpstr>Functional Contextualism</vt:lpstr>
      <vt:lpstr>Functional Contextualism</vt:lpstr>
      <vt:lpstr>Derived Stimulus Relations</vt:lpstr>
      <vt:lpstr>PowerPoint Presentation</vt:lpstr>
      <vt:lpstr>Derived Stimulus Relations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25</dc:title>
  <dc:creator>Pete Molino</dc:creator>
  <cp:lastModifiedBy>Zhen Lin</cp:lastModifiedBy>
  <cp:revision>39</cp:revision>
  <dcterms:created xsi:type="dcterms:W3CDTF">2006-12-18T19:51:36Z</dcterms:created>
  <dcterms:modified xsi:type="dcterms:W3CDTF">2019-11-20T18:01:57Z</dcterms:modified>
</cp:coreProperties>
</file>